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76" r:id="rId5"/>
    <p:sldId id="275" r:id="rId6"/>
    <p:sldId id="261" r:id="rId7"/>
    <p:sldId id="262" r:id="rId8"/>
    <p:sldId id="264" r:id="rId9"/>
    <p:sldId id="266" r:id="rId10"/>
    <p:sldId id="271" r:id="rId11"/>
    <p:sldId id="269" r:id="rId12"/>
    <p:sldId id="272" r:id="rId13"/>
    <p:sldId id="278" r:id="rId14"/>
    <p:sldId id="263" r:id="rId15"/>
    <p:sldId id="267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A56ABF-5B8C-463B-8529-DC5B2F00A320}" type="datetimeFigureOut">
              <a:rPr lang="ru-RU" smtClean="0"/>
              <a:pPr/>
              <a:t>12.10.2010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lus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rpt=simage&amp;text=%D0%92%D1%80%D0%B5%D0%B4%20%D0%BA%D1%83%D1%80%D0%B5%D0%BD%D0%B8%D1%8F%20%D0%B4%D0%BB%D1%8F%20%D0%B4%D0%B5%D1%82%D0%B5%D0%B9%20-%D0%BA%D0%B0%D1%80%D1%82%D0%B8%D0%BD%D0%BA%D0%B8&amp;img_url=www.sk3000.com.ua/images/material-gallery/432/367-0.gif&amp;spsite=fake-005-2817750.ru&amp;p=29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ed=1&amp;img_url=bms.24open.ru/images/e3725576ae2bf8326cae3458f7ecc4c1&amp;rpt=simage&amp;text=%D0%94%D0%B5%D1%82%D1%81%D0%BA%D0%B8%D0%B5%20%D1%80%D0%B8%D1%81%D1%83%D0%BD%D0%BA%D0%B8%20%D0%BE%20%D0%B2%D1%80%D0%B5%D0%B4%D0%B5%20%D0%BA%D1%83%D1%80%D0%B5%D0%BD%D0%B8%D1%8F&amp;spsite=fake-018-12247402.ru&amp;p=3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hyperlink" Target="http://news.mail.ru/pic/ea/09/317463_source.gi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neky.ru/uploads/posts/2008-11/1227627685_childrens-drawings-of-the-dangers-of-smoking-004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petrsu.karelia.ru/Structure/NewsPaper/2008/1128/17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trana.ru/" TargetMode="External"/><Relationship Id="rId3" Type="http://schemas.openxmlformats.org/officeDocument/2006/relationships/hyperlink" Target="http://www.medical-enc.ru/" TargetMode="External"/><Relationship Id="rId7" Type="http://schemas.openxmlformats.org/officeDocument/2006/relationships/hyperlink" Target="http://www.teocom.ru/news/page-149/" TargetMode="External"/><Relationship Id="rId2" Type="http://schemas.openxmlformats.org/officeDocument/2006/relationships/hyperlink" Target="http://www.tverlife.ru/news/880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oddom-orel.ru/public_echo.php?id_public=65" TargetMode="External"/><Relationship Id="rId5" Type="http://schemas.openxmlformats.org/officeDocument/2006/relationships/hyperlink" Target="http://neky.ru/tag/rebenok/" TargetMode="External"/><Relationship Id="rId4" Type="http://schemas.openxmlformats.org/officeDocument/2006/relationships/hyperlink" Target="http://www.tyumen.ru/?sectionid=13&amp;date=29/6/2010" TargetMode="External"/><Relationship Id="rId9" Type="http://schemas.openxmlformats.org/officeDocument/2006/relationships/hyperlink" Target="http://www.littlesanime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ed=1&amp;rpt=simage&amp;text=%D1%85%D1%80%D0%B8%D1%81%D1%82%D0%BE%D1%84%D0%BE%D1%80%20%D0%BA%D0%BE%D0%BB%D1%83%D0%BC%D0%B1%20%D1%84%D0%BE%D1%82%D0%BE&amp;img_url=img0.liveinternet.ru/images/attach/b/0/1592/1592612_kolumb2.jpg&amp;spsite=fake-033-888116.ru&amp;p=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rpt=simage&amp;text=%D1%82%D0%B0%D0%B1%D0%B0%D0%BA%20-%D1%80%D0%B0%D1%81%D1%82%D0%B5%D0%BD%D0%B8%D0%B5%20%D0%B2%20%D0%BA%D0%B0%D1%80%D1%82%D0%B8%D0%BD%D0%BA%D0%B0%D1%85&amp;img_url=www.medical-enc.ru/18/images/tabak.jpg&amp;spsite=www.medical-enc.ru&amp;p=17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ed=1&amp;rpt=simage&amp;text=%D0%9F%D1%91%D1%82%D1%80%201%20%D1%84%D0%BE%D1%82%D0%BE&amp;img_url=www.echo.msk.ru/att/element-633163-misc-petr.jpg&amp;spsite=fake-000-6873428.ru&amp;p=16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ihi.ru/pics/2009/11/15/1447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neky.ru/uploads/posts/2009-04/1240301180_kids-pictures-no-smoking-003-neky.ru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8229600" cy="18288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80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9600" dirty="0" smtClean="0">
                <a:solidFill>
                  <a:schemeClr val="accent6">
                    <a:lumMod val="50000"/>
                  </a:schemeClr>
                </a:solidFill>
              </a:rPr>
              <a:t>О  вреде курения</a:t>
            </a:r>
            <a:endParaRPr lang="ru-RU" sz="9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4643446"/>
            <a:ext cx="4629160" cy="17526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b="1" i="1" dirty="0" smtClean="0">
                <a:solidFill>
                  <a:srgbClr val="0070C0"/>
                </a:solidFill>
              </a:rPr>
              <a:t>Презентацию подготовила </a:t>
            </a:r>
          </a:p>
          <a:p>
            <a:pPr algn="l"/>
            <a:r>
              <a:rPr lang="ru-RU" b="1" i="1" dirty="0" err="1" smtClean="0">
                <a:solidFill>
                  <a:srgbClr val="0070C0"/>
                </a:solidFill>
              </a:rPr>
              <a:t>Мартыненко</a:t>
            </a:r>
            <a:r>
              <a:rPr lang="ru-RU" b="1" i="1" dirty="0" smtClean="0">
                <a:solidFill>
                  <a:srgbClr val="0070C0"/>
                </a:solidFill>
              </a:rPr>
              <a:t> М.В. ,  учитель</a:t>
            </a:r>
          </a:p>
          <a:p>
            <a:pPr algn="l"/>
            <a:r>
              <a:rPr lang="ru-RU" b="1" i="1" dirty="0" smtClean="0">
                <a:solidFill>
                  <a:srgbClr val="0070C0"/>
                </a:solidFill>
              </a:rPr>
              <a:t>начальных классов МОУ СОШ №</a:t>
            </a:r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3</a:t>
            </a:r>
          </a:p>
          <a:p>
            <a:pPr algn="l"/>
            <a:r>
              <a:rPr lang="ru-RU" b="1" i="1" dirty="0" smtClean="0">
                <a:solidFill>
                  <a:srgbClr val="0070C0"/>
                </a:solidFill>
              </a:rPr>
              <a:t>г. Красного Сулина </a:t>
            </a:r>
          </a:p>
          <a:p>
            <a:pPr algn="l"/>
            <a:r>
              <a:rPr lang="ru-RU" b="1" i="1" dirty="0" smtClean="0">
                <a:solidFill>
                  <a:srgbClr val="0070C0"/>
                </a:solidFill>
              </a:rPr>
              <a:t>Ростовской области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7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http://im7-tub.yandex.net/i?id=86576099-00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714752"/>
            <a:ext cx="23574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358346" cy="1143000"/>
          </a:xfrm>
        </p:spPr>
        <p:txBody>
          <a:bodyPr>
            <a:normAutofit fontScale="90000"/>
          </a:bodyPr>
          <a:lstStyle/>
          <a:p>
            <a:r>
              <a:rPr lang="ru-RU" sz="5300" i="1" dirty="0" smtClean="0">
                <a:solidFill>
                  <a:srgbClr val="FF0000"/>
                </a:solidFill>
                <a:latin typeface="Arial Narrow" pitchFamily="34" charset="0"/>
              </a:rPr>
              <a:t>Дым сигарет вреден окружающим.</a:t>
            </a:r>
            <a:r>
              <a:rPr lang="ru-RU" sz="4400" i="1" dirty="0" smtClean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ru-RU" sz="4400" i="1" dirty="0" smtClean="0">
                <a:solidFill>
                  <a:srgbClr val="0070C0"/>
                </a:solidFill>
                <a:latin typeface="Arial Narrow" pitchFamily="34" charset="0"/>
              </a:rPr>
            </a:br>
            <a:endParaRPr lang="ru-RU" dirty="0"/>
          </a:p>
        </p:txBody>
      </p:sp>
      <p:pic>
        <p:nvPicPr>
          <p:cNvPr id="5" name="Содержимое 3" descr="http://im2-tub.yandex.net/i?id=58591353-09">
            <a:hlinkClick r:id="rId2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071546"/>
            <a:ext cx="494309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http://news.mail.ru/pic/ea/09/317463_source.gif">
            <a:hlinkClick r:id="rId4" tgtFrame="_blank"/>
          </p:cNvPr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20" y="3286124"/>
            <a:ext cx="4143404" cy="3278200"/>
          </a:xfrm>
          <a:prstGeom prst="snip1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Дым вокруг от сигарет,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Мне в том доме места нет!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4" name="i-main-pic" descr="Картинка 23 из 573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4214842" cy="369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14876" y="1595021"/>
            <a:ext cx="44291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Самое пагубное воздействие оказывает курение на детский организм.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Курящие ученики отстают в учебе, становятся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рассеянными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, ленивыми,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грубыми.</a:t>
            </a: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У них ухудшается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память, зрение, умственная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работоспособность. Они отстают в развитии от своих сверстников.</a:t>
            </a: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rgbClr val="C00000"/>
                </a:solidFill>
              </a:rPr>
              <a:t>Скажи себе : «Нет!»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lip_image002_00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8171713" cy="5072098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511552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0000"/>
                </a:solidFill>
                <a:effectLst/>
              </a:rPr>
              <a:t>«Курение - медленное самоубийство».</a:t>
            </a:r>
            <a:r>
              <a:rPr lang="ru-RU" sz="40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4000" dirty="0" smtClean="0">
                <a:solidFill>
                  <a:srgbClr val="FF0000"/>
                </a:solidFill>
                <a:effectLst/>
              </a:rPr>
            </a:br>
            <a:r>
              <a:rPr lang="ru-RU" i="1" dirty="0" smtClean="0">
                <a:solidFill>
                  <a:srgbClr val="0070C0"/>
                </a:solidFill>
              </a:rPr>
              <a:t/>
            </a:r>
            <a:br>
              <a:rPr lang="ru-RU" i="1" dirty="0" smtClean="0">
                <a:solidFill>
                  <a:srgbClr val="0070C0"/>
                </a:solidFill>
              </a:rPr>
            </a:br>
            <a:r>
              <a:rPr lang="ru-RU" i="1" dirty="0" smtClean="0">
                <a:solidFill>
                  <a:srgbClr val="0070C0"/>
                </a:solidFill>
              </a:rPr>
              <a:t/>
            </a:r>
            <a:br>
              <a:rPr lang="ru-RU" i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50070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От причин, связанных с употреблением табака,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умирает каждый пятый.</a:t>
            </a:r>
            <a:endParaRPr lang="ru-RU" sz="3200" b="1" dirty="0"/>
          </a:p>
        </p:txBody>
      </p:sp>
      <p:pic>
        <p:nvPicPr>
          <p:cNvPr id="8" name="Содержимое 7" descr="Рисунок1ч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2046" y="1714488"/>
            <a:ext cx="4530218" cy="3857652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</a:rPr>
              <a:t>По данным Всемирной Организации Здравоохранения:</a:t>
            </a:r>
          </a:p>
          <a:p>
            <a:pPr algn="ctr"/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ahoma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</a:rPr>
              <a:t>ЕЖЕГОДНО  ОТ КУРЕНИЯ УМИРАЮТ</a:t>
            </a:r>
            <a:endParaRPr lang="ru-RU" b="1" dirty="0" smtClean="0">
              <a:solidFill>
                <a:srgbClr val="0070C0"/>
              </a:solidFill>
              <a:latin typeface="Tahoma" pitchFamily="34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ahoma" pitchFamily="34" charset="0"/>
              </a:rPr>
              <a:t>3 миллиона человек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Курение  убивает!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4" name="i-main-pic" descr="Картинка 11 из 894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428736"/>
            <a:ext cx="421484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286388"/>
            <a:ext cx="9345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+mj-lt"/>
              </a:rPr>
              <a:t>Никогда  не  курите!</a:t>
            </a:r>
            <a:endParaRPr lang="ru-RU" sz="72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В презентации использованы ресурсы сайтов: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785926"/>
            <a:ext cx="9358346" cy="4709160"/>
          </a:xfrm>
        </p:spPr>
        <p:txBody>
          <a:bodyPr/>
          <a:lstStyle/>
          <a:p>
            <a:r>
              <a:rPr lang="ru-RU" u="sng" dirty="0" smtClean="0">
                <a:hlinkClick r:id="rId2"/>
              </a:rPr>
              <a:t>http:// </a:t>
            </a:r>
            <a:r>
              <a:rPr lang="ru-RU" u="sng" dirty="0" err="1" smtClean="0">
                <a:hlinkClick r:id="rId3"/>
              </a:rPr>
              <a:t>www.medical-enc.ru</a:t>
            </a:r>
            <a:endParaRPr lang="ru-RU" u="sng" dirty="0" smtClean="0"/>
          </a:p>
          <a:p>
            <a:r>
              <a:rPr lang="ru-RU" u="sng" dirty="0" smtClean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www.tverlife.ru/news/8805.html</a:t>
            </a:r>
            <a:endParaRPr lang="ru-RU" u="sng" dirty="0" smtClean="0"/>
          </a:p>
          <a:p>
            <a:r>
              <a:rPr lang="ru-RU" u="sng" dirty="0" smtClean="0">
                <a:hlinkClick r:id="rId4"/>
              </a:rPr>
              <a:t>http://www.tyumen.ru/?</a:t>
            </a:r>
            <a:r>
              <a:rPr lang="ru-RU" u="sng" dirty="0" smtClean="0">
                <a:hlinkClick r:id="rId4"/>
              </a:rPr>
              <a:t>sectionid=13&amp;date=29/6/2010</a:t>
            </a:r>
            <a:endParaRPr lang="ru-RU" u="sng" dirty="0" smtClean="0"/>
          </a:p>
          <a:p>
            <a:r>
              <a:rPr lang="ru-RU" u="sng" dirty="0" smtClean="0">
                <a:hlinkClick r:id="rId5"/>
              </a:rPr>
              <a:t>http://</a:t>
            </a:r>
            <a:r>
              <a:rPr lang="ru-RU" u="sng" dirty="0" smtClean="0">
                <a:hlinkClick r:id="rId5"/>
              </a:rPr>
              <a:t>neky.ru</a:t>
            </a:r>
            <a:endParaRPr lang="ru-RU" u="sng" dirty="0" smtClean="0"/>
          </a:p>
          <a:p>
            <a:r>
              <a:rPr lang="ru-RU" u="sng" dirty="0" smtClean="0">
                <a:hlinkClick r:id="rId6"/>
              </a:rPr>
              <a:t>http://</a:t>
            </a:r>
            <a:r>
              <a:rPr lang="ru-RU" u="sng" dirty="0" smtClean="0">
                <a:hlinkClick r:id="rId6"/>
              </a:rPr>
              <a:t>www.roddom-orel.ru/public_echo.php?id_public=65</a:t>
            </a:r>
            <a:endParaRPr lang="ru-RU" u="sng" dirty="0" smtClean="0"/>
          </a:p>
          <a:p>
            <a:r>
              <a:rPr lang="ru-RU" u="sng" dirty="0" smtClean="0">
                <a:hlinkClick r:id="rId7"/>
              </a:rPr>
              <a:t>http://www.teocom.ru/news/page-149</a:t>
            </a:r>
            <a:r>
              <a:rPr lang="ru-RU" u="sng" dirty="0" smtClean="0">
                <a:hlinkClick r:id="rId7"/>
              </a:rPr>
              <a:t>/</a:t>
            </a:r>
            <a:endParaRPr lang="ru-RU" u="sng" dirty="0" smtClean="0"/>
          </a:p>
          <a:p>
            <a:r>
              <a:rPr lang="ru-RU" u="sng" dirty="0" smtClean="0">
                <a:hlinkClick r:id="rId7"/>
              </a:rPr>
              <a:t>http:// </a:t>
            </a:r>
            <a:r>
              <a:rPr lang="en-US" u="sng" dirty="0" smtClean="0">
                <a:hlinkClick r:id="rId8"/>
              </a:rPr>
              <a:t>www.rustrana.ru</a:t>
            </a:r>
            <a:endParaRPr lang="ru-RU" u="sng" dirty="0" smtClean="0"/>
          </a:p>
          <a:p>
            <a:r>
              <a:rPr lang="ru-RU" u="sng" dirty="0" smtClean="0">
                <a:solidFill>
                  <a:schemeClr val="accent6">
                    <a:lumMod val="50000"/>
                  </a:schemeClr>
                </a:solidFill>
              </a:rPr>
              <a:t>http:// </a:t>
            </a:r>
            <a:r>
              <a:rPr lang="ru-RU" u="sng" dirty="0" err="1" smtClean="0">
                <a:hlinkClick r:id="rId9"/>
              </a:rPr>
              <a:t>www.littlesanime.ru</a:t>
            </a:r>
            <a:endParaRPr lang="ru-RU" u="sng" dirty="0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Из истории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428736"/>
            <a:ext cx="4829180" cy="54292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Европейцам долгое время было неизвестно курение табака. В Европу табак был ввезён  из Америки . Его завёз известный  мореплаватель Христофор Колумб  в 1496 году.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http://im2-tub.yandex.net/i?id=77414455-06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3500462" cy="498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827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Табак – это однолетнее растение семейства паслёновых, в листьях которого содержится никотин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таб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000240"/>
            <a:ext cx="4286280" cy="3214710"/>
          </a:xfrm>
        </p:spPr>
      </p:pic>
      <p:pic>
        <p:nvPicPr>
          <p:cNvPr id="5" name="Рисунок 4" descr="http://im0-tub.yandex.net/i?id=82023617-11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000240"/>
            <a:ext cx="38576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5357826"/>
            <a:ext cx="89478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Россию табак был завезён англичанами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немцами в начале 17 века.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29763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Курение и нюхание табака жестоко 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преследовалось в России. 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Уличенные в курении строго наказывались: их пытали и били кнутом, а торговцам отрезали носы, 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уши, 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рвали ноздри и ссылали в далёкие города. 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229600" cy="1657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5-tub.yandex.net/i?id=62541307-05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71480"/>
            <a:ext cx="442915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44" y="642918"/>
            <a:ext cx="432618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С приходом к власти Петра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был отменён запрет на курение. Люди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постепенно пристрастились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 курению. Произошло это потому, что в состав табака входят вещества, способные вызвать зависимость от него.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>В дыме </a:t>
            </a: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> сигарет содержится более 30 отравляющих организм человека веществ:</a:t>
            </a:r>
            <a:endParaRPr lang="ru-RU" sz="4000" b="1" dirty="0" smtClean="0">
              <a:solidFill>
                <a:srgbClr val="C00000"/>
              </a:solidFill>
              <a:latin typeface="Arial Narrow" pitchFamily="34" charset="0"/>
            </a:endParaRP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 никотин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аммиак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угарный  газ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синильная  кислота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пиридин</a:t>
            </a: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 метанол</a:t>
            </a:r>
          </a:p>
          <a:p>
            <a:pPr lvl="1">
              <a:lnSpc>
                <a:spcPct val="80000"/>
              </a:lnSpc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- формальдегид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1">
              <a:lnSpc>
                <a:spcPct val="80000"/>
              </a:lnSpc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  - радиоактивные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вещества: полоний, свинец, висмут,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смолы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,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деготь и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другие. 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ЗАПОМНИ!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8686800" cy="5429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Arial Narrow" pitchFamily="34" charset="0"/>
              </a:rPr>
              <a:t>*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Курение загрязняет лёгкие.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Arial Narrow" pitchFamily="34" charset="0"/>
              </a:rPr>
              <a:t>*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Курение затрудняет проникновение  кислорода в организм.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Arial Narrow" pitchFamily="34" charset="0"/>
              </a:rPr>
              <a:t>*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Курение затрудняет нормальную работу сердца, оно быстро изнашивается.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Arial Narrow" pitchFamily="34" charset="0"/>
              </a:rPr>
              <a:t>*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От курения желтеют зубы,</a:t>
            </a:r>
          </a:p>
          <a:p>
            <a:pPr>
              <a:buFont typeface="Arial" charset="0"/>
              <a:buChar char="•"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появляется дурной запах  во рту.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Arial Narrow" pitchFamily="34" charset="0"/>
              </a:rPr>
              <a:t>*</a:t>
            </a:r>
            <a:r>
              <a:rPr lang="ru-RU" sz="3200" b="1" i="1" u="sng" dirty="0" smtClean="0">
                <a:solidFill>
                  <a:srgbClr val="FF0000"/>
                </a:solidFill>
                <a:latin typeface="Arial Narrow" pitchFamily="34" charset="0"/>
              </a:rPr>
              <a:t>Каждая сигарета отнимает от 5 </a:t>
            </a:r>
          </a:p>
          <a:p>
            <a:pPr>
              <a:buNone/>
            </a:pPr>
            <a:r>
              <a:rPr lang="ru-RU" sz="3200" b="1" i="1" u="sng" dirty="0" smtClean="0">
                <a:solidFill>
                  <a:srgbClr val="FF0000"/>
                </a:solidFill>
                <a:latin typeface="Arial Narrow" pitchFamily="34" charset="0"/>
              </a:rPr>
              <a:t>    до 15 минут жизни.</a:t>
            </a:r>
          </a:p>
          <a:p>
            <a:pPr>
              <a:buFont typeface="Wingdings" pitchFamily="2" charset="2"/>
              <a:buChar char="Ø"/>
            </a:pP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6" name="i-main-pic" descr="Картинка 1 из 894">
            <a:hlinkClick r:id="rId2" tgtFrame="_blank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429132"/>
            <a:ext cx="2286016" cy="214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28652"/>
            <a:ext cx="8229600" cy="428652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4" descr="10_легкие здоровые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928934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11_легкие курильщик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14876" y="2928934"/>
            <a:ext cx="4125912" cy="351790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1891884" y="3965182"/>
            <a:ext cx="5216562" cy="794"/>
          </a:xfrm>
          <a:prstGeom prst="line">
            <a:avLst/>
          </a:prstGeom>
          <a:ln w="63500" cmpd="sng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0" y="1357298"/>
            <a:ext cx="45720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Лёгкие здорового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человека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1357298"/>
            <a:ext cx="31400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Лёгкие 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курильщика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285728"/>
            <a:ext cx="9146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Больше всего от курения страдают лёгкие</a:t>
            </a:r>
            <a:r>
              <a:rPr lang="ru-RU" sz="4000" b="1" i="1" dirty="0" smtClean="0">
                <a:solidFill>
                  <a:srgbClr val="C00000"/>
                </a:solidFill>
              </a:rPr>
              <a:t>.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Как ты понимаешь пословицы?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Курильщик–сам себе могильщик. </a:t>
            </a:r>
          </a:p>
          <a:p>
            <a:pPr lvl="0"/>
            <a:endParaRPr lang="ru-RU" sz="4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Табак – забава для </a:t>
            </a:r>
            <a:r>
              <a:rPr lang="ru-RU" sz="4800" b="1" i="1" dirty="0" err="1" smtClean="0">
                <a:solidFill>
                  <a:schemeClr val="accent6">
                    <a:lumMod val="50000"/>
                  </a:schemeClr>
                </a:solidFill>
              </a:rPr>
              <a:t>дураков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4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endParaRPr lang="ru-RU" sz="4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Курить – здоровью вредить. </a:t>
            </a:r>
          </a:p>
          <a:p>
            <a:endParaRPr lang="ru-RU" dirty="0"/>
          </a:p>
        </p:txBody>
      </p:sp>
      <p:pic>
        <p:nvPicPr>
          <p:cNvPr id="4" name="i-main-pic" descr="Картинка 7 из 573">
            <a:hlinkClick r:id="rId2" tgtFrame="_blank"/>
          </p:cNvPr>
          <p:cNvPicPr/>
          <p:nvPr/>
        </p:nvPicPr>
        <p:blipFill>
          <a:blip r:embed="rId3"/>
          <a:srcRect l="10543" t="8763" r="30271" b="14387"/>
          <a:stretch>
            <a:fillRect/>
          </a:stretch>
        </p:blipFill>
        <p:spPr bwMode="auto">
          <a:xfrm>
            <a:off x="6715140" y="1142984"/>
            <a:ext cx="17145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292</TotalTime>
  <Words>405</Words>
  <Application>Microsoft Office PowerPoint</Application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 О  вреде курения</vt:lpstr>
      <vt:lpstr>Из истории</vt:lpstr>
      <vt:lpstr>Табак – это однолетнее растение семейства паслёновых, в листьях которого содержится никотин.</vt:lpstr>
      <vt:lpstr>Курение и нюхание табака жестоко преследовалось в России. Уличенные в курении строго наказывались: их пытали и били кнутом, а торговцам отрезали носы, уши, рвали ноздри и ссылали в далёкие города. </vt:lpstr>
      <vt:lpstr>Слайд 5</vt:lpstr>
      <vt:lpstr>Слайд 6</vt:lpstr>
      <vt:lpstr>ЗАПОМНИ!</vt:lpstr>
      <vt:lpstr>Слайд 8</vt:lpstr>
      <vt:lpstr>Как ты понимаешь пословицы?</vt:lpstr>
      <vt:lpstr>Дым сигарет вреден окружающим. </vt:lpstr>
      <vt:lpstr>Дым вокруг от сигарет, Мне в том доме места нет!</vt:lpstr>
      <vt:lpstr>Скажи себе : «Нет!»</vt:lpstr>
      <vt:lpstr>«Курение - медленное самоубийство».   </vt:lpstr>
      <vt:lpstr>Слайд 14</vt:lpstr>
      <vt:lpstr>Курение  убивает!</vt:lpstr>
      <vt:lpstr>В презентации использованы ресурсы сайтов: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  вреде курения</dc:title>
  <dc:creator>к</dc:creator>
  <cp:lastModifiedBy>к</cp:lastModifiedBy>
  <cp:revision>51</cp:revision>
  <dcterms:created xsi:type="dcterms:W3CDTF">2010-10-11T17:50:33Z</dcterms:created>
  <dcterms:modified xsi:type="dcterms:W3CDTF">2010-10-12T18:22:18Z</dcterms:modified>
</cp:coreProperties>
</file>